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6" r:id="rId2"/>
  </p:sldMasterIdLst>
  <p:notesMasterIdLst>
    <p:notesMasterId r:id="rId19"/>
  </p:notesMasterIdLst>
  <p:sldIdLst>
    <p:sldId id="263" r:id="rId3"/>
    <p:sldId id="256" r:id="rId4"/>
    <p:sldId id="266" r:id="rId5"/>
    <p:sldId id="267" r:id="rId6"/>
    <p:sldId id="269" r:id="rId7"/>
    <p:sldId id="270" r:id="rId8"/>
    <p:sldId id="268" r:id="rId9"/>
    <p:sldId id="271" r:id="rId10"/>
    <p:sldId id="272" r:id="rId11"/>
    <p:sldId id="273" r:id="rId12"/>
    <p:sldId id="274" r:id="rId13"/>
    <p:sldId id="276" r:id="rId14"/>
    <p:sldId id="257" r:id="rId15"/>
    <p:sldId id="275" r:id="rId16"/>
    <p:sldId id="258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B4CE6-43D8-46C9-BA0E-750BBF2BD906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B267C-5FAB-498D-8A19-632BC101E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88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348DE-C0E3-4E2B-8BE8-08577D407858}" type="slidenum">
              <a:rPr lang="en-AU">
                <a:solidFill>
                  <a:prstClr val="black"/>
                </a:solidFill>
              </a:rPr>
              <a:pPr/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1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348DE-C0E3-4E2B-8BE8-08577D407858}" type="slidenum">
              <a:rPr lang="en-AU">
                <a:solidFill>
                  <a:prstClr val="black"/>
                </a:solidFill>
              </a:rPr>
              <a:pPr/>
              <a:t>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082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512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79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5723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gradFill flip="none" rotWithShape="1">
          <a:gsLst>
            <a:gs pos="0">
              <a:srgbClr val="66DAE5"/>
            </a:gs>
            <a:gs pos="25118">
              <a:srgbClr val="0066C1"/>
            </a:gs>
            <a:gs pos="100000">
              <a:srgbClr val="0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892970" y="1151932"/>
            <a:ext cx="7358063" cy="2321719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19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892970" y="353615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688"/>
            </a:lvl1pPr>
            <a:lvl2pPr marL="0" indent="120547" algn="ctr">
              <a:spcBef>
                <a:spcPts val="0"/>
              </a:spcBef>
              <a:buSzTx/>
              <a:buNone/>
              <a:defRPr sz="1688"/>
            </a:lvl2pPr>
            <a:lvl3pPr marL="0" indent="241093" algn="ctr">
              <a:spcBef>
                <a:spcPts val="0"/>
              </a:spcBef>
              <a:buSzTx/>
              <a:buNone/>
              <a:defRPr sz="1688"/>
            </a:lvl3pPr>
            <a:lvl4pPr marL="0" indent="361640" algn="ctr">
              <a:spcBef>
                <a:spcPts val="0"/>
              </a:spcBef>
              <a:buSzTx/>
              <a:buNone/>
              <a:defRPr sz="1688"/>
            </a:lvl4pPr>
            <a:lvl5pPr marL="0" indent="482186" algn="ctr">
              <a:spcBef>
                <a:spcPts val="0"/>
              </a:spcBef>
              <a:buSzTx/>
              <a:buNone/>
              <a:defRPr sz="1688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88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688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688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688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688">
                <a:solidFill>
                  <a:srgbClr val="FFFFFF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371948494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2912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256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90777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345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67123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0131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897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4166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4175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616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48046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955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521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5360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020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542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9029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7591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DB6-9603-4E4B-BDC1-0354960333C7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A9E7-979A-43C7-8242-4B073624F1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746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2366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4A3CD-D378-4148-A740-5F885FCDC903}" type="datetimeFigureOut">
              <a:rPr lang="en-AU" smtClean="0"/>
              <a:t>6/04/2018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1376F-75F2-4499-870E-6228F7F512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227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1387928" y="2021147"/>
            <a:ext cx="6422972" cy="1537316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  <p:txBody>
          <a:bodyPr/>
          <a:lstStyle>
            <a:lvl1pPr>
              <a:defRPr b="1" cap="small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n-AU" sz="4219" dirty="0">
                <a:solidFill>
                  <a:srgbClr val="FFFFFF"/>
                </a:solidFill>
              </a:rPr>
              <a:t>Survey Linear Distance Estimation</a:t>
            </a:r>
            <a:endParaRPr sz="4219" dirty="0">
              <a:solidFill>
                <a:srgbClr val="FFFFFF"/>
              </a:solidFill>
            </a:endParaRP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1812728" y="3637754"/>
            <a:ext cx="5518547" cy="767620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>
              <a:defRPr sz="2600">
                <a:latin typeface="Michroma"/>
                <a:ea typeface="Michroma"/>
                <a:cs typeface="Michroma"/>
                <a:sym typeface="Michrom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AU" sz="1371" i="1" dirty="0">
                <a:solidFill>
                  <a:srgbClr val="FFFFFF"/>
                </a:solidFill>
              </a:rPr>
              <a:t>General overview of process to generate survey line mile calculations for planning purposes</a:t>
            </a:r>
            <a:endParaRPr sz="1371" i="1" dirty="0">
              <a:solidFill>
                <a:srgbClr val="FFFFFF"/>
              </a:solidFill>
            </a:endParaRPr>
          </a:p>
        </p:txBody>
      </p:sp>
      <p:sp>
        <p:nvSpPr>
          <p:cNvPr id="40" name="Shape 40"/>
          <p:cNvSpPr/>
          <p:nvPr/>
        </p:nvSpPr>
        <p:spPr>
          <a:xfrm>
            <a:off x="3461789" y="5114806"/>
            <a:ext cx="2397692" cy="3462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6789" tIns="26789" rIns="26789" bIns="26789" anchor="ctr">
            <a:spAutoFit/>
          </a:bodyPr>
          <a:lstStyle/>
          <a:p>
            <a:pPr algn="ctr" defTabSz="342900">
              <a:defRPr sz="1800">
                <a:solidFill>
                  <a:srgbClr val="000000"/>
                </a:solidFill>
              </a:defRPr>
            </a:pPr>
            <a:r>
              <a:rPr sz="949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Dr. Elizabeth Johnstone</a:t>
            </a:r>
            <a:r>
              <a:rPr lang="en-AU" sz="949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, </a:t>
            </a:r>
            <a:r>
              <a:rPr lang="en-AU" sz="949" i="1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IXBLUE AUSTRALIA</a:t>
            </a:r>
            <a:endParaRPr sz="949" i="1" dirty="0">
              <a:solidFill>
                <a:srgbClr val="DBDBDB"/>
              </a:solidFill>
              <a:latin typeface="Michroma"/>
              <a:ea typeface="Michroma"/>
              <a:cs typeface="Michroma"/>
              <a:sym typeface="Michroma"/>
            </a:endParaRPr>
          </a:p>
          <a:p>
            <a:pPr defTabSz="342900">
              <a:defRPr sz="1800">
                <a:solidFill>
                  <a:srgbClr val="000000"/>
                </a:solidFill>
              </a:defRPr>
            </a:pPr>
            <a:r>
              <a:rPr sz="949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David Donohue</a:t>
            </a:r>
            <a:r>
              <a:rPr lang="en-AU" sz="949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, </a:t>
            </a:r>
            <a:r>
              <a:rPr lang="en-AU" sz="949" i="1" dirty="0">
                <a:solidFill>
                  <a:srgbClr val="DBDBDB"/>
                </a:solidFill>
                <a:latin typeface="Michroma"/>
                <a:ea typeface="Michroma"/>
                <a:cs typeface="Michroma"/>
                <a:sym typeface="Michroma"/>
              </a:rPr>
              <a:t>Director of IXBLUE AUSTRALIA</a:t>
            </a:r>
            <a:endParaRPr sz="949" i="1" dirty="0">
              <a:solidFill>
                <a:srgbClr val="DBDBDB"/>
              </a:solidFill>
              <a:latin typeface="Michroma"/>
              <a:ea typeface="Michroma"/>
              <a:cs typeface="Michroma"/>
              <a:sym typeface="Michroma"/>
            </a:endParaRPr>
          </a:p>
        </p:txBody>
      </p:sp>
      <p:pic>
        <p:nvPicPr>
          <p:cNvPr id="41" name="background_light-0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9533" y="-639513"/>
            <a:ext cx="8059579" cy="77062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847" y="1028822"/>
            <a:ext cx="2606634" cy="740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42889" y="5540359"/>
            <a:ext cx="143103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42900">
              <a:defRPr sz="1800">
                <a:solidFill>
                  <a:srgbClr val="000000"/>
                </a:solidFill>
              </a:defRPr>
            </a:pPr>
            <a:r>
              <a:rPr lang="en-AU" sz="1350" i="1" dirty="0">
                <a:solidFill>
                  <a:srgbClr val="FFFFFF"/>
                </a:solidFill>
                <a:latin typeface="Calibri" panose="020F0502020204030204"/>
              </a:rPr>
              <a:t>8</a:t>
            </a:r>
            <a:r>
              <a:rPr lang="en-AU" sz="1350" i="1" dirty="0" smtClean="0">
                <a:solidFill>
                  <a:srgbClr val="FFFFFF"/>
                </a:solidFill>
                <a:latin typeface="Calibri" panose="020F0502020204030204"/>
              </a:rPr>
              <a:t> November </a:t>
            </a:r>
            <a:r>
              <a:rPr lang="en-AU" sz="1350" i="1" dirty="0">
                <a:solidFill>
                  <a:srgbClr val="FFFFFF"/>
                </a:solidFill>
                <a:latin typeface="Calibri" panose="020F0502020204030204"/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38253967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895E43B-1FA2-4E6A-A668-1DC5FDE21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Workflow overview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466022"/>
            <a:ext cx="7886700" cy="47109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1.	Convert all vector sources (if any) to uniform raster grids with depth encoding, with quantifiable cell edge lengths (</a:t>
            </a:r>
            <a:r>
              <a:rPr lang="en-US" dirty="0" err="1" smtClean="0"/>
              <a:t>ie</a:t>
            </a:r>
            <a:r>
              <a:rPr lang="en-US" dirty="0" smtClean="0"/>
              <a:t> (10m, 10m) on a UTM projection, or (926m x cos(Ø), 926m) for a 30 arc second geographic grid</a:t>
            </a:r>
          </a:p>
          <a:p>
            <a:pPr marL="0" indent="0">
              <a:buNone/>
            </a:pPr>
            <a:r>
              <a:rPr lang="en-US" dirty="0" smtClean="0"/>
              <a:t>2.	Load gridded raster bathymetry data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513" y="3965713"/>
            <a:ext cx="4113255" cy="279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00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895E43B-1FA2-4E6A-A668-1DC5FDE21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Workflow overview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3.	Conduct a calculation on each grid cell that determines the optimal line spacing &amp; total distance to cover that grid cell, using cell edge length &amp; mean depth within the cell.</a:t>
            </a:r>
          </a:p>
          <a:p>
            <a:r>
              <a:rPr lang="en-US" dirty="0" smtClean="0"/>
              <a:t>Store the calculated results in a new grid.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113" y="4010024"/>
            <a:ext cx="4030654" cy="274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56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895E43B-1FA2-4E6A-A668-1DC5FDE21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Workflow overview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4.	Create a polygon encapsulating the survey area of interest.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5.	Generate a sum of all linear nm grid cells bounded by the polygon.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81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72" y="857250"/>
            <a:ext cx="6860143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D60ABB6-EB4E-41BF-ACF8-588BC0830530}"/>
              </a:ext>
            </a:extLst>
          </p:cNvPr>
          <p:cNvSpPr txBox="1"/>
          <p:nvPr/>
        </p:nvSpPr>
        <p:spPr>
          <a:xfrm>
            <a:off x="6757988" y="1085850"/>
            <a:ext cx="238601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350" b="1" dirty="0">
                <a:solidFill>
                  <a:schemeClr val="bg1"/>
                </a:solidFill>
              </a:rPr>
              <a:t>Reclassified raster with grid cells based on mean depth (GEBCO + ENC) and clipped to Australia/Antarctica/Outer Islands EEZ boundaries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6854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E1A903-B3EC-4B79-963E-A27BC84E2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Line Mile Parameters for Calculations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(EEZ Example)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CBA4264F-4BE8-4C9F-9E9E-8AAFEC7F6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139708"/>
              </p:ext>
            </p:extLst>
          </p:nvPr>
        </p:nvGraphicFramePr>
        <p:xfrm>
          <a:off x="964406" y="2230024"/>
          <a:ext cx="7741444" cy="2440406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2004023">
                  <a:extLst>
                    <a:ext uri="{9D8B030D-6E8A-4147-A177-3AD203B41FA5}">
                      <a16:colId xmlns:a16="http://schemas.microsoft.com/office/drawing/2014/main" xmlns="" val="145503604"/>
                    </a:ext>
                  </a:extLst>
                </a:gridCol>
                <a:gridCol w="1921806">
                  <a:extLst>
                    <a:ext uri="{9D8B030D-6E8A-4147-A177-3AD203B41FA5}">
                      <a16:colId xmlns:a16="http://schemas.microsoft.com/office/drawing/2014/main" xmlns="" val="2373098081"/>
                    </a:ext>
                  </a:extLst>
                </a:gridCol>
                <a:gridCol w="1310540">
                  <a:extLst>
                    <a:ext uri="{9D8B030D-6E8A-4147-A177-3AD203B41FA5}">
                      <a16:colId xmlns:a16="http://schemas.microsoft.com/office/drawing/2014/main" xmlns="" val="2682040680"/>
                    </a:ext>
                  </a:extLst>
                </a:gridCol>
                <a:gridCol w="2505075">
                  <a:extLst>
                    <a:ext uri="{9D8B030D-6E8A-4147-A177-3AD203B41FA5}">
                      <a16:colId xmlns:a16="http://schemas.microsoft.com/office/drawing/2014/main" xmlns="" val="1504656375"/>
                    </a:ext>
                  </a:extLst>
                </a:gridCol>
              </a:tblGrid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cap="none" spc="0" dirty="0">
                          <a:ln w="10160">
                            <a:solidFill>
                              <a:schemeClr val="accent5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Depth Range (m)</a:t>
                      </a:r>
                      <a:endParaRPr lang="en-AU" sz="1700" b="1" i="0" u="none" strike="noStrike" cap="none" spc="0" dirty="0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cap="none" spc="0" dirty="0">
                          <a:ln w="10160">
                            <a:solidFill>
                              <a:schemeClr val="accent5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Swath Multiple</a:t>
                      </a:r>
                      <a:endParaRPr lang="en-AU" sz="1700" b="1" i="0" u="none" strike="noStrike" cap="none" spc="0" dirty="0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cap="none" spc="0" dirty="0">
                          <a:ln w="10160">
                            <a:solidFill>
                              <a:schemeClr val="accent5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Coverage (%)</a:t>
                      </a:r>
                      <a:endParaRPr lang="en-AU" sz="1700" b="1" i="0" u="none" strike="noStrike" cap="none" spc="0" dirty="0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cap="none" spc="0" dirty="0">
                          <a:ln w="10160">
                            <a:solidFill>
                              <a:schemeClr val="accent5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38100" dist="2286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</a:rPr>
                        <a:t>System</a:t>
                      </a:r>
                      <a:endParaRPr lang="en-AU" sz="1700" b="1" i="0" u="none" strike="noStrike" cap="none" spc="0" dirty="0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0711543"/>
                  </a:ext>
                </a:extLst>
              </a:tr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2-5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6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200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Dual head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2652494055"/>
                  </a:ext>
                </a:extLst>
              </a:tr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5-15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6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200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Dual head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1132359529"/>
                  </a:ext>
                </a:extLst>
              </a:tr>
              <a:tr h="276323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15-50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4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130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 smtClean="0">
                          <a:effectLst/>
                        </a:rPr>
                        <a:t>200-400kHz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3771493988"/>
                  </a:ext>
                </a:extLst>
              </a:tr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50-100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4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130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200-400kHz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4201088575"/>
                  </a:ext>
                </a:extLst>
              </a:tr>
              <a:tr h="29021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100-200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120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90-150kHz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1025532109"/>
                  </a:ext>
                </a:extLst>
              </a:tr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200-500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4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110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2196048271"/>
                  </a:ext>
                </a:extLst>
              </a:tr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500-1000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4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110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1672450839"/>
                  </a:ext>
                </a:extLst>
              </a:tr>
              <a:tr h="267070"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1" u="none" strike="noStrike" dirty="0">
                          <a:effectLst/>
                        </a:rPr>
                        <a:t>1000+</a:t>
                      </a:r>
                      <a:endParaRPr lang="en-AU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>
                          <a:effectLst/>
                        </a:rPr>
                        <a:t>4</a:t>
                      </a:r>
                      <a:endParaRPr lang="en-AU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u="none" strike="noStrike" dirty="0">
                          <a:effectLst/>
                        </a:rPr>
                        <a:t>110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7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30kHz</a:t>
                      </a:r>
                      <a:endParaRPr lang="en-A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5" marR="8615" marT="8615" marB="0" anchor="b"/>
                </a:tc>
                <a:extLst>
                  <a:ext uri="{0D108BD9-81ED-4DB2-BD59-A6C34878D82A}">
                    <a16:rowId xmlns:a16="http://schemas.microsoft.com/office/drawing/2014/main" xmlns="" val="99317370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3096C4F-10BF-4877-89AB-A814ED38B251}"/>
              </a:ext>
            </a:extLst>
          </p:cNvPr>
          <p:cNvSpPr txBox="1"/>
          <p:nvPr/>
        </p:nvSpPr>
        <p:spPr>
          <a:xfrm>
            <a:off x="750094" y="4922044"/>
            <a:ext cx="72937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350" dirty="0"/>
              <a:t>* All parameters are adjustable for the survey line mile calculations.  Output is delimited by depth bands within each shapefile.</a:t>
            </a:r>
          </a:p>
        </p:txBody>
      </p:sp>
    </p:spTree>
    <p:extLst>
      <p:ext uri="{BB962C8B-B14F-4D97-AF65-F5344CB8AC3E}">
        <p14:creationId xmlns:p14="http://schemas.microsoft.com/office/powerpoint/2010/main" val="768621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770" y="1504950"/>
            <a:ext cx="6115811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2CD7A4CE-80F3-4B7D-B9AC-F690DCBAE8E3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 Line Miles </a:t>
            </a:r>
          </a:p>
          <a:p>
            <a:pPr algn="ctr"/>
            <a:r>
              <a:rPr lang="en-AU" sz="2400" b="1" i="1" dirty="0"/>
              <a:t>comparing shallow vs deep</a:t>
            </a:r>
          </a:p>
        </p:txBody>
      </p:sp>
    </p:spTree>
    <p:extLst>
      <p:ext uri="{BB962C8B-B14F-4D97-AF65-F5344CB8AC3E}">
        <p14:creationId xmlns:p14="http://schemas.microsoft.com/office/powerpoint/2010/main" val="459467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2BA05B-89B1-47D0-8784-3B87933D5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Further Considerations/Caveats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E13D44-09A8-4210-B4D2-CD05A0C52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33524"/>
            <a:ext cx="7886700" cy="49434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2400" i="1" dirty="0"/>
          </a:p>
          <a:p>
            <a:r>
              <a:rPr lang="en-AU" sz="2400" b="1" dirty="0"/>
              <a:t>Tidal Variation </a:t>
            </a:r>
            <a:r>
              <a:rPr lang="en-AU" sz="2400" b="1" dirty="0" smtClean="0"/>
              <a:t>&amp; Datum</a:t>
            </a:r>
          </a:p>
          <a:p>
            <a:r>
              <a:rPr lang="en-AU" sz="2400" dirty="0" smtClean="0"/>
              <a:t>GEBCO uses WGS84 MSL vertical datum model (defined on EGM96 equipotential model)</a:t>
            </a:r>
          </a:p>
          <a:p>
            <a:r>
              <a:rPr lang="en-AU" sz="2400" i="1" dirty="0" smtClean="0"/>
              <a:t>NOT the WGS84 ellipsoid ‘zero’</a:t>
            </a:r>
            <a:endParaRPr lang="en-AU" sz="2400" i="1" dirty="0"/>
          </a:p>
          <a:p>
            <a:endParaRPr lang="en-AU" sz="2400" i="1" dirty="0"/>
          </a:p>
          <a:p>
            <a:r>
              <a:rPr lang="en-AU" sz="2400" dirty="0" smtClean="0"/>
              <a:t>GEBCO dataset will not give the ‘worst’ performance estimate of swath width.  Instead, it will give a result near to the long term average performance of swath width</a:t>
            </a:r>
          </a:p>
          <a:p>
            <a:endParaRPr lang="en-AU" sz="2400" dirty="0"/>
          </a:p>
          <a:p>
            <a:r>
              <a:rPr lang="en-AU" sz="2400" dirty="0" smtClean="0"/>
              <a:t>Areas characterised by shallow waters and large tidal ranges will have more ‘uncertainty’ than deeper areas</a:t>
            </a:r>
            <a:endParaRPr lang="en-AU" sz="24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15788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895E43B-1FA2-4E6A-A668-1DC5FDE21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 Line mile calculation - complex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882775"/>
            <a:ext cx="7886700" cy="4351338"/>
          </a:xfrm>
        </p:spPr>
        <p:txBody>
          <a:bodyPr/>
          <a:lstStyle/>
          <a:p>
            <a:r>
              <a:rPr lang="en-US" dirty="0" smtClean="0"/>
              <a:t>HydroScheme HI – Sahul Banks</a:t>
            </a:r>
          </a:p>
          <a:p>
            <a:r>
              <a:rPr lang="en-US" dirty="0" smtClean="0"/>
              <a:t>&gt;360,000km2 - How many survey line miles to survey to IHO Order 1a (or better)???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13" y="3381214"/>
            <a:ext cx="5724939" cy="30750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2426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895E43B-1FA2-4E6A-A668-1DC5FDE21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389974"/>
            <a:ext cx="7886700" cy="1325563"/>
          </a:xfrm>
        </p:spPr>
        <p:txBody>
          <a:bodyPr>
            <a:normAutofit/>
          </a:bodyPr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Traditional method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Break it up into Data Acquisition Blocks</a:t>
            </a:r>
          </a:p>
          <a:p>
            <a:r>
              <a:rPr lang="en-US" dirty="0" smtClean="0"/>
              <a:t>Further segment DAB into common depth zones</a:t>
            </a:r>
          </a:p>
          <a:p>
            <a:r>
              <a:rPr lang="en-US" dirty="0" smtClean="0"/>
              <a:t>COTS Line planning tool(s) to calculate line miles per depth zone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4" y="3516103"/>
            <a:ext cx="5610225" cy="310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895E43B-1FA2-4E6A-A668-1DC5FDE21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389974"/>
            <a:ext cx="7886700" cy="1325563"/>
          </a:xfrm>
        </p:spPr>
        <p:txBody>
          <a:bodyPr>
            <a:normAutofit/>
          </a:bodyPr>
          <a:lstStyle/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Traditional method</a:t>
            </a:r>
            <a:endPara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791" y="1899047"/>
            <a:ext cx="7081950" cy="5089075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1560443" y="3026465"/>
            <a:ext cx="2102127" cy="546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639957" y="4109830"/>
            <a:ext cx="2698473" cy="3876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443657" y="4885000"/>
            <a:ext cx="3836505" cy="134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639957" y="5580822"/>
            <a:ext cx="2817743" cy="54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1595230" y="5878996"/>
            <a:ext cx="3533361" cy="993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1378" y="2787926"/>
            <a:ext cx="969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187km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20587" y="3920987"/>
            <a:ext cx="919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339km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28650" y="4724472"/>
            <a:ext cx="108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372km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91378" y="5391978"/>
            <a:ext cx="904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179km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80830" y="5933661"/>
            <a:ext cx="97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767km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28650" y="6420678"/>
            <a:ext cx="200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Total: 1,847km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9892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622285"/>
            <a:ext cx="3869746" cy="379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56" y="1628800"/>
            <a:ext cx="3884494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31135" y="764704"/>
            <a:ext cx="7707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Line Planning for Area </a:t>
            </a:r>
            <a:r>
              <a:rPr lang="en-AU" sz="4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N2</a:t>
            </a:r>
            <a:endParaRPr lang="en-AU" sz="4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40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96750"/>
            <a:ext cx="6357704" cy="52989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8139" y="553577"/>
            <a:ext cx="7623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Line Spacing for Area </a:t>
            </a:r>
            <a:r>
              <a:rPr lang="en-AU" sz="4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N2</a:t>
            </a:r>
            <a:endParaRPr lang="en-AU" sz="4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2830550"/>
            <a:ext cx="19077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>
              <a:solidFill>
                <a:prstClr val="black"/>
              </a:solidFill>
            </a:endParaRPr>
          </a:p>
          <a:p>
            <a:r>
              <a:rPr lang="en-AU" dirty="0">
                <a:solidFill>
                  <a:prstClr val="black"/>
                </a:solidFill>
              </a:rPr>
              <a:t>Red     90m</a:t>
            </a:r>
          </a:p>
          <a:p>
            <a:r>
              <a:rPr lang="en-AU" dirty="0">
                <a:solidFill>
                  <a:prstClr val="black"/>
                </a:solidFill>
              </a:rPr>
              <a:t>Gold   </a:t>
            </a:r>
            <a:r>
              <a:rPr lang="en-AU" dirty="0" smtClean="0">
                <a:solidFill>
                  <a:prstClr val="black"/>
                </a:solidFill>
              </a:rPr>
              <a:t>180-270m</a:t>
            </a:r>
          </a:p>
          <a:p>
            <a:r>
              <a:rPr lang="en-AU" dirty="0" smtClean="0">
                <a:solidFill>
                  <a:prstClr val="black"/>
                </a:solidFill>
              </a:rPr>
              <a:t>Green </a:t>
            </a:r>
            <a:r>
              <a:rPr lang="en-AU" dirty="0">
                <a:solidFill>
                  <a:prstClr val="black"/>
                </a:solidFill>
              </a:rPr>
              <a:t>330m</a:t>
            </a:r>
          </a:p>
          <a:p>
            <a:r>
              <a:rPr lang="en-AU" dirty="0">
                <a:solidFill>
                  <a:prstClr val="black"/>
                </a:solidFill>
              </a:rPr>
              <a:t>Cyan    800m </a:t>
            </a:r>
          </a:p>
          <a:p>
            <a:r>
              <a:rPr lang="en-AU" dirty="0">
                <a:solidFill>
                  <a:prstClr val="black"/>
                </a:solidFill>
              </a:rPr>
              <a:t>Teal     1300m</a:t>
            </a:r>
          </a:p>
          <a:p>
            <a:r>
              <a:rPr lang="en-AU" dirty="0">
                <a:solidFill>
                  <a:prstClr val="black"/>
                </a:solidFill>
              </a:rPr>
              <a:t>Blue     1665m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23126" y="4380399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180m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2306017" y="3790424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330m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3675063" y="1628800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90m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3491880" y="3140968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210m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5220083" y="5240934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270m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68" y="5231207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330m</a:t>
            </a:r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1666196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1665m</a:t>
            </a:r>
            <a:endParaRPr lang="en-AU" dirty="0"/>
          </a:p>
        </p:txBody>
      </p:sp>
      <p:sp>
        <p:nvSpPr>
          <p:cNvPr id="13" name="TextBox 12"/>
          <p:cNvSpPr txBox="1"/>
          <p:nvPr/>
        </p:nvSpPr>
        <p:spPr>
          <a:xfrm>
            <a:off x="1259632" y="3068960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800m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3248864" y="4857004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90m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8249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213,105nm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Excluding transit time, end of line turns, cross lines, seafloor sampling.</a:t>
            </a:r>
          </a:p>
          <a:p>
            <a:endParaRPr lang="en-US" dirty="0"/>
          </a:p>
          <a:p>
            <a:r>
              <a:rPr lang="en-US" dirty="0" smtClean="0"/>
              <a:t>4 weeks effort (145 DAB)</a:t>
            </a:r>
          </a:p>
          <a:p>
            <a:r>
              <a:rPr lang="en-US" dirty="0" smtClean="0"/>
              <a:t>Fixed parameters</a:t>
            </a:r>
          </a:p>
          <a:p>
            <a:endParaRPr lang="en-US" dirty="0"/>
          </a:p>
          <a:p>
            <a:r>
              <a:rPr lang="en-US" dirty="0" smtClean="0"/>
              <a:t>Better way?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302" y="3053753"/>
            <a:ext cx="3624030" cy="346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61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Aim/Brief: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software work flow to rapidly assess linear distance required to survey a large area</a:t>
            </a:r>
          </a:p>
          <a:p>
            <a:endParaRPr lang="en-US" dirty="0"/>
          </a:p>
          <a:p>
            <a:r>
              <a:rPr lang="en-US" dirty="0" smtClean="0"/>
              <a:t>Generate an Apriori linear nm assessment using an area based approach</a:t>
            </a:r>
          </a:p>
          <a:p>
            <a:endParaRPr lang="en-US" dirty="0"/>
          </a:p>
          <a:p>
            <a:r>
              <a:rPr lang="en-US" dirty="0" smtClean="0"/>
              <a:t>Using open source ‘free’ software if 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650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source GIS known as SAGA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(System for </a:t>
            </a:r>
            <a:r>
              <a:rPr lang="en-US" dirty="0"/>
              <a:t>A</a:t>
            </a:r>
            <a:r>
              <a:rPr lang="en-US" dirty="0" smtClean="0"/>
              <a:t>utomated </a:t>
            </a:r>
            <a:r>
              <a:rPr lang="en-US" dirty="0"/>
              <a:t>G</a:t>
            </a:r>
            <a:r>
              <a:rPr lang="en-US" dirty="0" smtClean="0"/>
              <a:t>eoscientific Analysis)</a:t>
            </a:r>
          </a:p>
          <a:p>
            <a:pPr lvl="1"/>
            <a:r>
              <a:rPr lang="en-US" dirty="0" smtClean="0"/>
              <a:t>- Predominantly used, full featured, free for commercial use</a:t>
            </a:r>
          </a:p>
          <a:p>
            <a:pPr lvl="1"/>
            <a:endParaRPr lang="en-US" dirty="0"/>
          </a:p>
          <a:p>
            <a:r>
              <a:rPr lang="en-US" dirty="0" smtClean="0"/>
              <a:t>Quantum GIS (QGIS)</a:t>
            </a:r>
          </a:p>
          <a:p>
            <a:pPr lvl="1"/>
            <a:r>
              <a:rPr lang="en-US" dirty="0" smtClean="0"/>
              <a:t>- used to convert S-57 soundings to raster format for combination with GEBCO</a:t>
            </a:r>
          </a:p>
          <a:p>
            <a:pPr lvl="1"/>
            <a:r>
              <a:rPr lang="en-US" dirty="0" smtClean="0"/>
              <a:t>- open source &amp; free for commercial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3291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403</Words>
  <Application>Microsoft Office PowerPoint</Application>
  <PresentationFormat>On-screen Show (4:3)</PresentationFormat>
  <Paragraphs>120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1_Office Theme</vt:lpstr>
      <vt:lpstr>Office Theme</vt:lpstr>
      <vt:lpstr>Survey Linear Distance Estimation</vt:lpstr>
      <vt:lpstr>Survey Line mile calculation - complex</vt:lpstr>
      <vt:lpstr>Traditional method</vt:lpstr>
      <vt:lpstr>Traditional method</vt:lpstr>
      <vt:lpstr>PowerPoint Presentation</vt:lpstr>
      <vt:lpstr>PowerPoint Presentation</vt:lpstr>
      <vt:lpstr>Answer: 213,105nm</vt:lpstr>
      <vt:lpstr>Aim/Brief:</vt:lpstr>
      <vt:lpstr>Solution:</vt:lpstr>
      <vt:lpstr>Workflow overview</vt:lpstr>
      <vt:lpstr>Workflow overview</vt:lpstr>
      <vt:lpstr>Workflow overview</vt:lpstr>
      <vt:lpstr>Example:</vt:lpstr>
      <vt:lpstr>Line Mile Parameters for Calculations* (EEZ Example)</vt:lpstr>
      <vt:lpstr>PowerPoint Presentation</vt:lpstr>
      <vt:lpstr>Further Considerations/Caveats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Workflow</dc:title>
  <dc:creator>Liz Johnstone</dc:creator>
  <cp:lastModifiedBy>Aero Leplastrier</cp:lastModifiedBy>
  <cp:revision>33</cp:revision>
  <dcterms:created xsi:type="dcterms:W3CDTF">2017-10-25T01:14:42Z</dcterms:created>
  <dcterms:modified xsi:type="dcterms:W3CDTF">2018-04-05T21:37:18Z</dcterms:modified>
</cp:coreProperties>
</file>